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987" r:id="rId2"/>
  </p:sldMasterIdLst>
  <p:sldIdLst>
    <p:sldId id="337" r:id="rId3"/>
    <p:sldId id="318" r:id="rId4"/>
    <p:sldId id="320" r:id="rId5"/>
    <p:sldId id="338" r:id="rId6"/>
    <p:sldId id="339" r:id="rId7"/>
    <p:sldId id="352" r:id="rId8"/>
    <p:sldId id="34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56" r:id="rId18"/>
    <p:sldId id="351" r:id="rId19"/>
    <p:sldId id="350" r:id="rId20"/>
    <p:sldId id="353" r:id="rId21"/>
    <p:sldId id="360" r:id="rId22"/>
    <p:sldId id="361" r:id="rId23"/>
    <p:sldId id="354" r:id="rId24"/>
    <p:sldId id="355" r:id="rId25"/>
    <p:sldId id="357" r:id="rId26"/>
    <p:sldId id="359" r:id="rId27"/>
    <p:sldId id="358" r:id="rId28"/>
    <p:sldId id="362" r:id="rId29"/>
    <p:sldId id="321" r:id="rId30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  <p15:guide id="7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55"/>
    <a:srgbClr val="EA1556"/>
    <a:srgbClr val="4591F2"/>
    <a:srgbClr val="EC008C"/>
    <a:srgbClr val="7DD5C9"/>
    <a:srgbClr val="F0AE96"/>
    <a:srgbClr val="2C253D"/>
    <a:srgbClr val="4F81BD"/>
    <a:srgbClr val="E9EA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1" autoAdjust="0"/>
    <p:restoredTop sz="94660"/>
  </p:normalViewPr>
  <p:slideViewPr>
    <p:cSldViewPr>
      <p:cViewPr varScale="1">
        <p:scale>
          <a:sx n="87" d="100"/>
          <a:sy n="87" d="100"/>
        </p:scale>
        <p:origin x="-1541" y="-82"/>
      </p:cViewPr>
      <p:guideLst>
        <p:guide orient="horz" pos="2840"/>
        <p:guide orient="horz" pos="1117"/>
        <p:guide orient="horz" pos="4002"/>
        <p:guide pos="2880"/>
        <p:guide pos="204"/>
        <p:guide pos="5556"/>
        <p:guide pos="4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84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rgbClr val="4591F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3999" cy="116632"/>
          </a:xfrm>
          <a:prstGeom prst="rect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0"/>
            <a:ext cx="720000" cy="115200"/>
          </a:xfrm>
          <a:prstGeom prst="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8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57799" y="3140968"/>
            <a:ext cx="6233790" cy="3162899"/>
            <a:chOff x="1446535" y="1515251"/>
            <a:chExt cx="6233790" cy="3162899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1446535" y="1515251"/>
              <a:ext cx="5038725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5500" b="1" spc="-15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To Do list</a:t>
              </a: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1463675" y="2346489"/>
              <a:ext cx="62166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50" dirty="0" smtClean="0">
                  <a:solidFill>
                    <a:srgbClr val="4591F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관리 프로그램</a:t>
              </a:r>
              <a:endParaRPr kumimoji="0" lang="en-US" altLang="ko-KR" sz="60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2052637" y="4308263"/>
              <a:ext cx="5038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en-US" altLang="ko-KR" b="1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3284984"/>
              <a:ext cx="410966" cy="2125538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 rot="13500000" flipH="1">
            <a:off x="4991190" y="3083411"/>
            <a:ext cx="474438" cy="646481"/>
            <a:chOff x="6296025" y="3184526"/>
            <a:chExt cx="2420937" cy="3298825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4" y="4403094"/>
            <a:ext cx="324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en-US" altLang="ko-KR" sz="32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TwoBe</a:t>
            </a:r>
            <a:r>
              <a:rPr lang="en-US" altLang="ko-KR" sz="32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(2</a:t>
            </a:r>
            <a:r>
              <a:rPr lang="ko-KR" altLang="en-US" sz="32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조</a:t>
            </a:r>
            <a:r>
              <a:rPr lang="en-US" altLang="ko-KR" sz="32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)-</a:t>
            </a:r>
            <a:endParaRPr lang="ko-KR" altLang="en-US" sz="32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5085184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201411096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김용선</a:t>
            </a:r>
            <a:endParaRPr lang="en-US" altLang="ko-KR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201411095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김영완</a:t>
            </a:r>
            <a:endParaRPr lang="en-US" altLang="ko-KR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201611070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문지</a:t>
            </a:r>
            <a:r>
              <a:rPr lang="ko-KR" altLang="en-US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해</a:t>
            </a:r>
            <a:endParaRPr lang="en-US" altLang="ko-KR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201610992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박소희</a:t>
            </a:r>
            <a:endParaRPr lang="en-US" altLang="ko-KR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201611082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양유</a:t>
            </a:r>
            <a:r>
              <a:rPr lang="ko-KR" altLang="en-US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림</a:t>
            </a:r>
          </a:p>
        </p:txBody>
      </p:sp>
    </p:spTree>
    <p:extLst>
      <p:ext uri="{BB962C8B-B14F-4D97-AF65-F5344CB8AC3E}">
        <p14:creationId xmlns:p14="http://schemas.microsoft.com/office/powerpoint/2010/main" val="494114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1.6 Gantt chart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일정관리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369"/>
            <a:ext cx="684076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0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  <a:endParaRPr kumimoji="0" lang="en-US" altLang="ko-KR" sz="11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67544" y="1754950"/>
            <a:ext cx="60823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팀 소개 및 역할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4793964" y="13488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05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6" y="2276872"/>
            <a:ext cx="6696075" cy="29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2.1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조직도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297805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TWOBE</a:t>
            </a:r>
            <a:endParaRPr lang="ko-KR" altLang="en-US" sz="4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 rot="13500000" flipH="1">
            <a:off x="3012296" y="1045616"/>
            <a:ext cx="366286" cy="424605"/>
            <a:chOff x="6296025" y="3184526"/>
            <a:chExt cx="2420937" cy="329882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77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kumimoji="0" lang="en-US" altLang="ko-KR" sz="11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 개발과정의 주요부분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8191458" y="1090227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65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 err="1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유스케이스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 다이어그램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3300"/>
          <a:stretch>
            <a:fillRect/>
          </a:stretch>
        </p:blipFill>
        <p:spPr bwMode="auto">
          <a:xfrm>
            <a:off x="1115616" y="1412776"/>
            <a:ext cx="6912768" cy="470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851920" y="1700808"/>
            <a:ext cx="1368152" cy="16561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51920" y="3429000"/>
            <a:ext cx="1368152" cy="10801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폭발 1 15"/>
          <p:cNvSpPr/>
          <p:nvPr/>
        </p:nvSpPr>
        <p:spPr>
          <a:xfrm rot="20814416">
            <a:off x="5226420" y="3893595"/>
            <a:ext cx="3266778" cy="2628554"/>
          </a:xfrm>
          <a:prstGeom prst="irregularSeal1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0592876">
            <a:off x="5491657" y="479237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중국어 번역</a:t>
            </a:r>
            <a:r>
              <a:rPr lang="en-US" altLang="ko-KR" sz="2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간체</a:t>
            </a:r>
            <a:r>
              <a:rPr lang="en-US" altLang="ko-KR" sz="2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E4A83A9-5EED-4492-9E4D-976B8A45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9108"/>
            <a:ext cx="549239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명세서 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/>
          <a:stretch/>
        </p:blipFill>
        <p:spPr bwMode="auto">
          <a:xfrm>
            <a:off x="265483" y="973258"/>
            <a:ext cx="2866357" cy="23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29523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293096"/>
            <a:ext cx="280831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01008"/>
            <a:ext cx="2952328" cy="237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 rot="18405981">
            <a:off x="4449601" y="3385508"/>
            <a:ext cx="720080" cy="93610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0800000">
            <a:off x="175165" y="4005064"/>
            <a:ext cx="720080" cy="93610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7472" y="4971645"/>
            <a:ext cx="359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유스케이스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기술서를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작성하며 요구사항을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구체화</a:t>
            </a:r>
            <a:endParaRPr lang="ko-KR" altLang="en-US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899" y="266758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화면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기술서를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통해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UI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의 큰 틀을 잡음</a:t>
            </a:r>
            <a:endParaRPr lang="ko-KR" altLang="en-US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40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3.2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설계 </a:t>
            </a: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UI design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15294" r="12720" b="6666"/>
          <a:stretch/>
        </p:blipFill>
        <p:spPr bwMode="auto">
          <a:xfrm>
            <a:off x="4610590" y="969195"/>
            <a:ext cx="4117032" cy="243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2" t="15686" r="13015" b="6666"/>
          <a:stretch/>
        </p:blipFill>
        <p:spPr bwMode="auto">
          <a:xfrm>
            <a:off x="4595428" y="3573015"/>
            <a:ext cx="4129962" cy="241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7881" r="12941" b="10065"/>
          <a:stretch/>
        </p:blipFill>
        <p:spPr bwMode="auto">
          <a:xfrm>
            <a:off x="282016" y="1196752"/>
            <a:ext cx="3199629" cy="197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7881" r="13813" b="8333"/>
          <a:stretch/>
        </p:blipFill>
        <p:spPr bwMode="auto">
          <a:xfrm>
            <a:off x="282016" y="3729673"/>
            <a:ext cx="3199629" cy="209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640514" y="3153610"/>
            <a:ext cx="792088" cy="57606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10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3.2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설계 </a:t>
            </a: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class design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t="12480" r="22605" b="9922"/>
          <a:stretch/>
        </p:blipFill>
        <p:spPr bwMode="auto">
          <a:xfrm>
            <a:off x="178958" y="1052736"/>
            <a:ext cx="310368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10849" r="12794" b="6275"/>
          <a:stretch/>
        </p:blipFill>
        <p:spPr bwMode="auto">
          <a:xfrm>
            <a:off x="5004048" y="1700808"/>
            <a:ext cx="4019872" cy="342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17124" r="19044" b="9412"/>
          <a:stretch/>
        </p:blipFill>
        <p:spPr bwMode="auto">
          <a:xfrm>
            <a:off x="467545" y="2492896"/>
            <a:ext cx="3240360" cy="234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14061" r="19063" b="9488"/>
          <a:stretch/>
        </p:blipFill>
        <p:spPr bwMode="auto">
          <a:xfrm>
            <a:off x="820679" y="3933056"/>
            <a:ext cx="3362348" cy="239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067944" y="2852936"/>
            <a:ext cx="792088" cy="57606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3.3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구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현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38922"/>
            <a:ext cx="5256584" cy="412232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2861560">
            <a:off x="2592585" y="1110559"/>
            <a:ext cx="288032" cy="60248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336354">
            <a:off x="6570640" y="1110559"/>
            <a:ext cx="288032" cy="60248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8007633" flipV="1">
            <a:off x="5921780" y="4208785"/>
            <a:ext cx="288032" cy="60582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15816" y="6411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주석으로 코드 알기 쉽게 설명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0294868">
            <a:off x="4661410" y="3962128"/>
            <a:ext cx="217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중괄호 미리 열기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4586" y="641191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클래</a:t>
            </a:r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스</a:t>
            </a:r>
            <a:r>
              <a:rPr lang="ko-KR" altLang="en-US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이름 대문자</a:t>
            </a:r>
            <a:r>
              <a:rPr lang="en-US" altLang="ko-KR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메소드</a:t>
            </a:r>
            <a:r>
              <a:rPr lang="en-US" altLang="ko-KR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변수이름 소문자로 통일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797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577850" y="3128963"/>
            <a:ext cx="7810574" cy="2053796"/>
            <a:chOff x="4440238" y="3144838"/>
            <a:chExt cx="7810572" cy="2053796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38"/>
              <a:ext cx="4294187" cy="400050"/>
              <a:chOff x="5240111" y="2091647"/>
              <a:chExt cx="4294188" cy="400234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 smtClean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01.</a:t>
                </a:r>
                <a:endParaRPr lang="ko-KR" altLang="ko-KR" sz="200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091647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프로젝트 소개 및 계획</a:t>
                </a:r>
                <a:endParaRPr kumimoji="0" lang="ko-KR" altLang="ko-KR" sz="2000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1"/>
              <a:ext cx="4291012" cy="401638"/>
              <a:chOff x="5243286" y="2568005"/>
              <a:chExt cx="4291013" cy="401822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 smtClean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02.</a:t>
                </a:r>
                <a:endParaRPr lang="ko-KR" altLang="ko-KR" sz="200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68005"/>
                <a:ext cx="375285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팀 소개 및 역할</a:t>
                </a:r>
                <a:r>
                  <a:rPr kumimoji="0" lang="en-US" altLang="ko-KR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 </a:t>
                </a:r>
                <a:endParaRPr kumimoji="0" lang="ko-KR" altLang="ko-KR" sz="2000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440238" y="3968752"/>
              <a:ext cx="7810572" cy="427219"/>
              <a:chOff x="5240111" y="3045440"/>
              <a:chExt cx="7810574" cy="427415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440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 smtClean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03.</a:t>
                </a:r>
                <a:endParaRPr lang="ko-KR" altLang="ko-KR" sz="200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72561"/>
                <a:ext cx="7273999" cy="400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프로젝트 개발 과정의 주요 부분</a:t>
                </a:r>
                <a:r>
                  <a:rPr kumimoji="0" lang="en-US" altLang="ko-KR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요구사항</a:t>
                </a:r>
                <a:r>
                  <a:rPr kumimoji="0" lang="en-US" altLang="ko-KR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설계</a:t>
                </a:r>
                <a:r>
                  <a:rPr kumimoji="0" lang="en-US" altLang="ko-KR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테스트</a:t>
                </a:r>
                <a:r>
                  <a:rPr kumimoji="0" lang="en-US" altLang="ko-KR" sz="2000" dirty="0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) </a:t>
                </a:r>
                <a:endParaRPr kumimoji="0" lang="ko-KR" altLang="ko-KR" sz="2000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440239" y="4381495"/>
              <a:ext cx="4294186" cy="817139"/>
              <a:chOff x="5241699" y="3523726"/>
              <a:chExt cx="4294186" cy="817515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523726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 smtClean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04.</a:t>
                </a:r>
                <a:endParaRPr lang="ko-KR" altLang="ko-KR" sz="200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83035" y="3941007"/>
                <a:ext cx="375285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err="1" smtClean="0">
                    <a:solidFill>
                      <a:schemeClr val="bg1"/>
                    </a:solidFill>
                    <a:latin typeface="HY엽서M" panose="02030600000101010101" pitchFamily="18" charset="-127"/>
                    <a:ea typeface="HY엽서M" panose="02030600000101010101" pitchFamily="18" charset="-127"/>
                    <a:cs typeface="Arial" panose="020B0604020202020204" pitchFamily="34" charset="0"/>
                  </a:rPr>
                  <a:t>느낀점</a:t>
                </a:r>
                <a:endParaRPr kumimoji="0" lang="ko-KR" altLang="ko-KR" sz="2000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04" name="Text Box 5"/>
            <p:cNvSpPr txBox="1">
              <a:spLocks noChangeArrowheads="1"/>
            </p:cNvSpPr>
            <p:nvPr/>
          </p:nvSpPr>
          <p:spPr bwMode="auto">
            <a:xfrm>
              <a:off x="4440239" y="4792661"/>
              <a:ext cx="6477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05.</a:t>
              </a:r>
              <a:endParaRPr lang="ko-KR" altLang="ko-KR" sz="2000" dirty="0" smtClean="0">
                <a:solidFill>
                  <a:srgbClr val="7DD5C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315" name="그룹 3"/>
          <p:cNvGrpSpPr>
            <a:grpSpLocks/>
          </p:cNvGrpSpPr>
          <p:nvPr/>
        </p:nvGrpSpPr>
        <p:grpSpPr bwMode="auto">
          <a:xfrm>
            <a:off x="549519" y="1747839"/>
            <a:ext cx="3706813" cy="978991"/>
            <a:chOff x="4521993" y="1878013"/>
            <a:chExt cx="3706492" cy="978773"/>
          </a:xfrm>
        </p:grpSpPr>
        <p:sp>
          <p:nvSpPr>
            <p:cNvPr id="10243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3706492" cy="7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400" spc="-150" dirty="0">
                  <a:solidFill>
                    <a:srgbClr val="4591F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3692205" cy="31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r>
                <a:rPr kumimoji="0" lang="en-US" altLang="ko-KR" b="1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To Do list </a:t>
              </a:r>
              <a:r>
                <a:rPr kumimoji="0" lang="ko-KR" altLang="en-US" b="1" dirty="0" smtClean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관리 프로그램</a:t>
              </a:r>
              <a:endParaRPr kumimoji="0" lang="en-US" altLang="ko-KR" b="1" dirty="0">
                <a:solidFill>
                  <a:srgbClr val="7DD5C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13500000" flipH="1">
            <a:off x="3793455" y="1368293"/>
            <a:ext cx="474438" cy="646481"/>
            <a:chOff x="6296025" y="3184526"/>
            <a:chExt cx="2420937" cy="329882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1105851" y="4382659"/>
            <a:ext cx="37528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시연 영상 </a:t>
            </a:r>
            <a:endParaRPr kumimoji="0" lang="ko-KR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폭발 1 3"/>
          <p:cNvSpPr/>
          <p:nvPr/>
        </p:nvSpPr>
        <p:spPr>
          <a:xfrm>
            <a:off x="755576" y="1484784"/>
            <a:ext cx="7632848" cy="3816424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완료된 항목에 대해서는 숨기기가 가능해야 하며</a:t>
            </a:r>
            <a:r>
              <a:rPr lang="en-US" altLang="ko-KR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다시 보이기도 가능 해야 </a:t>
            </a:r>
            <a:r>
              <a:rPr lang="ko-KR" altLang="en-US" sz="2400" b="1" dirty="0" smtClean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한다</a:t>
            </a:r>
            <a:r>
              <a:rPr lang="en-US" altLang="ko-KR" sz="2400" b="1" dirty="0" smtClean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400" b="1" dirty="0">
              <a:solidFill>
                <a:srgbClr val="00206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#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변경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43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#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변경 관리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55976" y="1052736"/>
            <a:ext cx="0" cy="5616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5536" y="3573016"/>
            <a:ext cx="83529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17588"/>
            <a:ext cx="3960440" cy="96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4" y="969295"/>
            <a:ext cx="3995129" cy="245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6" y="4749767"/>
            <a:ext cx="2172816" cy="19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6" y="4163375"/>
            <a:ext cx="2387550" cy="206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54" y="4221088"/>
            <a:ext cx="3240360" cy="219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251520" y="1049116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2060"/>
                </a:solidFill>
              </a:rPr>
              <a:t>1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564" y="97797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요구사항 명세서의 일감 상태를 </a:t>
            </a:r>
            <a:r>
              <a:rPr lang="en-US" altLang="ko-KR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진행</a:t>
            </a:r>
            <a:r>
              <a:rPr lang="en-US" altLang="ko-KR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’</a:t>
            </a:r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으로 바꾸기</a:t>
            </a:r>
            <a:endParaRPr lang="ko-KR" altLang="en-US" b="1" dirty="0">
              <a:solidFill>
                <a:srgbClr val="F8C255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7987" y="288466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2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4030" y="217328"/>
            <a:ext cx="389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요구사항 변경에 대해 전 팀원이 확인 후 </a:t>
            </a:r>
            <a:r>
              <a:rPr lang="ko-KR" altLang="en-US" b="1" dirty="0" err="1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댓글</a:t>
            </a:r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달기</a:t>
            </a:r>
            <a:endParaRPr lang="ko-KR" altLang="en-US" b="1" dirty="0">
              <a:solidFill>
                <a:srgbClr val="F8C255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4931" y="3659319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3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979" y="36890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확인 후 요구사항 명세서 수정</a:t>
            </a:r>
            <a:endParaRPr lang="ko-KR" altLang="en-US" b="1" dirty="0">
              <a:solidFill>
                <a:srgbClr val="F8C255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98665" y="3671194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4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4709" y="3738556"/>
            <a:ext cx="382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소스코드도 일감상태 변경 후 수정</a:t>
            </a:r>
            <a:endParaRPr lang="ko-KR" altLang="en-US" b="1" dirty="0">
              <a:solidFill>
                <a:srgbClr val="F8C255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08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3.4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테스트케이스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0" y="1196752"/>
            <a:ext cx="719728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0" y="5416900"/>
            <a:ext cx="710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 flipV="1">
            <a:off x="5580112" y="5054007"/>
            <a:ext cx="2067583" cy="1440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36398"/>
            <a:ext cx="4104456" cy="187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3.4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결함관리</a:t>
            </a:r>
            <a:endParaRPr kumimoji="0" lang="en-US" altLang="ko-KR" sz="20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5011"/>
            <a:ext cx="4104456" cy="1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577" y="2936398"/>
            <a:ext cx="4392488" cy="48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 flipV="1">
            <a:off x="7421960" y="2575221"/>
            <a:ext cx="1550105" cy="12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941168"/>
            <a:ext cx="5819167" cy="168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2519772" y="5373216"/>
            <a:ext cx="396044" cy="409475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6228" y="5044027"/>
            <a:ext cx="1956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결함을 </a:t>
            </a:r>
            <a:r>
              <a:rPr lang="ko-KR" altLang="en-US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레드마인에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등록한 후 해결하면서 일감상태를 변경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  <a:endParaRPr kumimoji="0" lang="en-US" altLang="ko-KR" sz="11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시연 영상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3218918" y="1312082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570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5.1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시연 영상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소공-시연영상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212" y="964357"/>
            <a:ext cx="8352244" cy="51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endParaRPr kumimoji="0" lang="en-US" altLang="ko-KR" sz="11000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err="1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느낀</a:t>
            </a:r>
            <a:r>
              <a:rPr kumimoji="0" lang="ko-KR" altLang="en-US" sz="4400" spc="-150" dirty="0" err="1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점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2426830" y="1247076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361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5.1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프로젝트를 진행하면서 </a:t>
            </a:r>
            <a:r>
              <a:rPr kumimoji="0" lang="ko-KR" altLang="en-US" sz="2800" spc="-150" dirty="0" err="1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느낀점</a:t>
            </a:r>
            <a:endParaRPr kumimoji="0" lang="en-US" altLang="ko-KR" sz="2400" spc="-150" dirty="0" smtClean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34048" r="68888" b="55107"/>
          <a:stretch/>
        </p:blipFill>
        <p:spPr bwMode="auto">
          <a:xfrm>
            <a:off x="323528" y="5013176"/>
            <a:ext cx="1055296" cy="131096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68294" r="68851" b="21094"/>
          <a:stretch/>
        </p:blipFill>
        <p:spPr bwMode="auto">
          <a:xfrm>
            <a:off x="1439675" y="5013176"/>
            <a:ext cx="1098141" cy="130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t="68457" r="76774" b="20994"/>
          <a:stretch/>
        </p:blipFill>
        <p:spPr bwMode="auto">
          <a:xfrm>
            <a:off x="2607517" y="5052886"/>
            <a:ext cx="1155049" cy="130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68752" r="61481" b="20918"/>
          <a:stretch/>
        </p:blipFill>
        <p:spPr bwMode="auto">
          <a:xfrm>
            <a:off x="784761" y="3687729"/>
            <a:ext cx="1122944" cy="13254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3" t="68625" r="53674" b="20896"/>
          <a:stretch/>
        </p:blipFill>
        <p:spPr bwMode="auto">
          <a:xfrm>
            <a:off x="2069977" y="3687730"/>
            <a:ext cx="1075080" cy="136515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구름 모양 설명선 3"/>
          <p:cNvSpPr/>
          <p:nvPr/>
        </p:nvSpPr>
        <p:spPr>
          <a:xfrm>
            <a:off x="3185041" y="906514"/>
            <a:ext cx="5707439" cy="4054202"/>
          </a:xfrm>
          <a:prstGeom prst="cloudCallout">
            <a:avLst>
              <a:gd name="adj1" fmla="val -45122"/>
              <a:gd name="adj2" fmla="val 4403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98407" y="1670638"/>
            <a:ext cx="46401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하나의 제품인 소프트웨어가 만들어지는데 많은 과정이 필요하며 소프트웨어공학을 배우면서 개발 이외에도 소프트웨어 설계와 그에 따른 산출물 관리가 얼마나 중요한지 알게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또한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체계적이지 못하고 현실성이 없는 기획의 위험성을 느꼈으며 계획과 설계과정을 얼마나 주도면밀히 진행하는가에 따라 구현과정의 난이도가 달라진다는 것을  </a:t>
            </a:r>
            <a:r>
              <a:rPr lang="ko-KR" altLang="en-US" sz="1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알게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혼자 하는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개발이 아닌 팀 프로젝트를 하며 팀원과의 소통과 협력을 배울 수 있게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endParaRPr lang="ko-KR" altLang="en-US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520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74939" y="3691943"/>
            <a:ext cx="6216650" cy="1489076"/>
            <a:chOff x="1463675" y="2266950"/>
            <a:chExt cx="6216650" cy="1489076"/>
          </a:xfrm>
        </p:grpSpPr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1463675" y="2266950"/>
              <a:ext cx="62166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6000" spc="-150" dirty="0" smtClean="0">
                  <a:solidFill>
                    <a:srgbClr val="4591F2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THANK </a:t>
              </a:r>
              <a:r>
                <a:rPr kumimoji="0" lang="en-US" altLang="ko-KR" sz="6000" spc="-150" dirty="0">
                  <a:solidFill>
                    <a:srgbClr val="4591F2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YOU</a:t>
              </a:r>
            </a:p>
          </p:txBody>
        </p:sp>
        <p:sp>
          <p:nvSpPr>
            <p:cNvPr id="10" name="제목 2"/>
            <p:cNvSpPr txBox="1">
              <a:spLocks/>
            </p:cNvSpPr>
            <p:nvPr/>
          </p:nvSpPr>
          <p:spPr bwMode="auto">
            <a:xfrm>
              <a:off x="1463675" y="3386139"/>
              <a:ext cx="5038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-TWOBE(2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조</a:t>
              </a:r>
              <a:r>
                <a:rPr lang="en-US" altLang="ko-KR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)-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3876674"/>
              <a:ext cx="410966" cy="1533847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3500000" flipH="1">
            <a:off x="5610821" y="3368703"/>
            <a:ext cx="474438" cy="646481"/>
            <a:chOff x="6296025" y="3184526"/>
            <a:chExt cx="2420937" cy="3298825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67544" y="1754950"/>
            <a:ext cx="60823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 소개 및 계획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6336416" y="1243171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640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1.1 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생명주기 모델 </a:t>
            </a: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폭포수 모델</a:t>
            </a: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(Waterfall)</a:t>
            </a:r>
            <a:endParaRPr kumimoji="0" lang="en-US" altLang="ko-KR" sz="28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폭포수 모형_수업자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66" y="1749887"/>
            <a:ext cx="675217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419872" y="1988840"/>
            <a:ext cx="12961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30498" y="2492896"/>
            <a:ext cx="100476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64088" y="2938019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1894" y="3349624"/>
            <a:ext cx="1550466" cy="655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3811" y="5301208"/>
            <a:ext cx="82028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altLang="ko-KR" sz="5400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How to manage outputs?</a:t>
            </a:r>
            <a:endParaRPr lang="en-US" altLang="ko-KR" sz="5400" b="1" cap="none" spc="0" dirty="0">
              <a:ln/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06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82038" y="3623088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2668" y="1196752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8164" y="3650245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1.2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도구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산출물 관리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" name="Picture 4" descr="redmin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4" y="4460257"/>
            <a:ext cx="1074710" cy="11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03" y="2018725"/>
            <a:ext cx="2467340" cy="782390"/>
          </a:xfrm>
          <a:prstGeom prst="rect">
            <a:avLst/>
          </a:prstGeom>
        </p:spPr>
      </p:pic>
      <p:pic>
        <p:nvPicPr>
          <p:cNvPr id="11" name="Picture 20" descr="http://www.techolac.com/wp-content/uploads/2013/03/ms-office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6"/>
          <a:stretch/>
        </p:blipFill>
        <p:spPr bwMode="auto">
          <a:xfrm>
            <a:off x="4932040" y="4294913"/>
            <a:ext cx="3822909" cy="12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 bwMode="auto">
          <a:xfrm>
            <a:off x="2229276" y="4731990"/>
            <a:ext cx="1172217" cy="61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6742" y="1412776"/>
            <a:ext cx="189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1894" y="3850214"/>
            <a:ext cx="147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문서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1367" y="3856112"/>
            <a:ext cx="2069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형상관리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050" y="3501008"/>
            <a:ext cx="18453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6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연동</a:t>
            </a:r>
            <a:endParaRPr lang="en-US" altLang="ko-KR" sz="6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1.2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도구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산출물 관리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Picture 20" descr="http://www.techolac.com/wp-content/uploads/2013/03/ms-office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r="20674" b="53356"/>
          <a:stretch/>
        </p:blipFill>
        <p:spPr bwMode="auto">
          <a:xfrm>
            <a:off x="1241190" y="955416"/>
            <a:ext cx="1979513" cy="10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48" y="2142395"/>
            <a:ext cx="2093939" cy="66398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4401227" y="460303"/>
            <a:ext cx="827287" cy="207171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redmin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52" y="938351"/>
            <a:ext cx="889260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 bwMode="auto">
          <a:xfrm>
            <a:off x="6274252" y="2031970"/>
            <a:ext cx="1327978" cy="6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216246" cy="23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1288" y="12948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Commit&amp;push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5400000">
            <a:off x="4233996" y="1270788"/>
            <a:ext cx="827287" cy="207171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67843" y="2094617"/>
            <a:ext cx="77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pull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14" y="5877273"/>
            <a:ext cx="5085865" cy="6480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97" y="3429000"/>
            <a:ext cx="4248472" cy="224957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894381" y="5877272"/>
            <a:ext cx="1697661" cy="4571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3995936" y="3645024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95936" y="4027213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81229" y="479715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981228" y="515719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981229" y="551723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" r="369" b="7622"/>
          <a:stretch/>
        </p:blipFill>
        <p:spPr bwMode="auto">
          <a:xfrm>
            <a:off x="6906222" y="3429000"/>
            <a:ext cx="1986257" cy="224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19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2" t="32425" r="22602" b="17509"/>
          <a:stretch/>
        </p:blipFill>
        <p:spPr bwMode="auto">
          <a:xfrm>
            <a:off x="395536" y="1196752"/>
            <a:ext cx="6183102" cy="306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1.3 </a:t>
            </a:r>
            <a:r>
              <a:rPr kumimoji="0" lang="ko-KR" altLang="en-US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주요 일정</a:t>
            </a:r>
            <a:endParaRPr kumimoji="0" lang="en-US" altLang="ko-KR" sz="28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6194342" y="2868669"/>
            <a:ext cx="2736304" cy="2160240"/>
          </a:xfrm>
          <a:prstGeom prst="wedgeEllipseCallout">
            <a:avLst>
              <a:gd name="adj1" fmla="val -65705"/>
              <a:gd name="adj2" fmla="val -43322"/>
            </a:avLst>
          </a:prstGeom>
          <a:solidFill>
            <a:srgbClr val="F8C255"/>
          </a:solidFill>
          <a:ln w="28575">
            <a:solidFill>
              <a:srgbClr val="EA1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38358" y="3345278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진행 도중</a:t>
            </a:r>
            <a:endParaRPr lang="en-US" altLang="ko-KR" sz="28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요구사항 변경</a:t>
            </a:r>
            <a:endParaRPr lang="ko-KR" altLang="en-US" sz="28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1.4 WBS</a:t>
            </a:r>
            <a:r>
              <a:rPr kumimoji="0" lang="en-US" altLang="ko-KR" sz="20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(Work Breakdown Structure) – </a:t>
            </a:r>
            <a:r>
              <a:rPr kumimoji="0" lang="ko-KR" altLang="en-US" sz="20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규모 산정</a:t>
            </a:r>
            <a:endParaRPr kumimoji="0" lang="en-US" altLang="ko-KR" sz="20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33417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5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1.5 PERT chart </a:t>
            </a:r>
            <a:r>
              <a:rPr kumimoji="0" lang="en-US" altLang="ko-KR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 smtClean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일정관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리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6" y="1844824"/>
            <a:ext cx="70770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7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</TotalTime>
  <Words>341</Words>
  <Application>Microsoft Office PowerPoint</Application>
  <PresentationFormat>화면 슬라이드 쇼(4:3)</PresentationFormat>
  <Paragraphs>84</Paragraphs>
  <Slides>28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5_Office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디브리드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박소희</cp:lastModifiedBy>
  <cp:revision>490</cp:revision>
  <dcterms:created xsi:type="dcterms:W3CDTF">2011-06-13T04:09:39Z</dcterms:created>
  <dcterms:modified xsi:type="dcterms:W3CDTF">2018-06-03T17:00:48Z</dcterms:modified>
</cp:coreProperties>
</file>